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8000"/>
    <a:srgbClr val="800000"/>
    <a:srgbClr val="CC0000"/>
    <a:srgbClr val="D4D4FF"/>
    <a:srgbClr val="D3D3FF"/>
    <a:srgbClr val="777777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86376" autoAdjust="0"/>
  </p:normalViewPr>
  <p:slideViewPr>
    <p:cSldViewPr snapToGrid="0">
      <p:cViewPr varScale="1">
        <p:scale>
          <a:sx n="16" d="100"/>
          <a:sy n="16" d="100"/>
        </p:scale>
        <p:origin x="2586" y="132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2015/12/3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6"/>
          <p:cNvSpPr>
            <a:spLocks noChangeArrowheads="1"/>
          </p:cNvSpPr>
          <p:nvPr/>
        </p:nvSpPr>
        <p:spPr bwMode="auto">
          <a:xfrm>
            <a:off x="14332889" y="5978051"/>
            <a:ext cx="12931576" cy="736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ctr" defTabSz="1029846">
              <a:lnSpc>
                <a:spcPct val="80000"/>
              </a:lnSpc>
              <a:defRPr/>
            </a:pPr>
            <a:endParaRPr lang="en-US" altLang="zh-TW" sz="987" b="1" dirty="0">
              <a:latin typeface="+mj-lt"/>
              <a:ea typeface="標楷體" pitchFamily="65" charset="-120"/>
            </a:endParaRPr>
          </a:p>
        </p:txBody>
      </p:sp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-18810" y="4560145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306822"/>
            <a:ext cx="28440063" cy="3893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8800" b="1" dirty="0">
                <a:solidFill>
                  <a:schemeClr val="bg1"/>
                </a:solidFill>
                <a:ea typeface="標楷體" pitchFamily="65" charset="-120"/>
              </a:rPr>
              <a:t>智慧型自動偵測消毒</a:t>
            </a:r>
            <a:r>
              <a:rPr lang="zh-TW" altLang="en-US" sz="8800" b="1" dirty="0" smtClean="0">
                <a:solidFill>
                  <a:schemeClr val="bg1"/>
                </a:solidFill>
                <a:ea typeface="標楷體" pitchFamily="65" charset="-120"/>
              </a:rPr>
              <a:t>機器人</a:t>
            </a:r>
            <a:endParaRPr lang="en-US" altLang="zh-TW" sz="8800" b="1" dirty="0" smtClean="0">
              <a:solidFill>
                <a:schemeClr val="bg1"/>
              </a:solidFill>
              <a:ea typeface="標楷體" pitchFamily="65" charset="-120"/>
            </a:endParaRPr>
          </a:p>
          <a:p>
            <a:pPr algn="ctr"/>
            <a:r>
              <a:rPr lang="en-US" altLang="zh-TW" sz="8000" b="1" dirty="0" smtClean="0">
                <a:solidFill>
                  <a:schemeClr val="bg1"/>
                </a:solidFill>
                <a:ea typeface="標楷體" pitchFamily="65" charset="-120"/>
              </a:rPr>
              <a:t>Intelligent </a:t>
            </a:r>
            <a:r>
              <a:rPr lang="en-US" altLang="zh-TW" sz="8000" b="1" dirty="0">
                <a:solidFill>
                  <a:schemeClr val="bg1"/>
                </a:solidFill>
                <a:ea typeface="標楷體" pitchFamily="65" charset="-120"/>
              </a:rPr>
              <a:t>Automatic Disinfection </a:t>
            </a:r>
            <a:r>
              <a:rPr lang="en-US" altLang="zh-TW" sz="8000" b="1" dirty="0" smtClean="0">
                <a:solidFill>
                  <a:schemeClr val="bg1"/>
                </a:solidFill>
                <a:ea typeface="標楷體" pitchFamily="65" charset="-120"/>
              </a:rPr>
              <a:t>Robot</a:t>
            </a:r>
            <a:endParaRPr lang="en-US" altLang="zh-TW" sz="8000" b="1" dirty="0">
              <a:solidFill>
                <a:schemeClr val="bg1"/>
              </a:solidFill>
              <a:ea typeface="標楷體" pitchFamily="65" charset="-120"/>
            </a:endParaRPr>
          </a:p>
          <a:p>
            <a:pPr algn="ctr"/>
            <a:endParaRPr lang="zh-TW" altLang="en-US" sz="7899" b="1" dirty="0">
              <a:solidFill>
                <a:schemeClr val="bg1"/>
              </a:solidFill>
              <a:ea typeface="標楷體" pitchFamily="65" charset="-12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-1" y="3320655"/>
            <a:ext cx="28440063" cy="100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指導教授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：蔣欣翰 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博士      學生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：王翔毅、吳啓鴻</a:t>
            </a:r>
            <a:endParaRPr lang="zh-TW" altLang="zh-TW" sz="5924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5" name="Rectangle 146"/>
          <p:cNvSpPr>
            <a:spLocks noChangeArrowheads="1"/>
          </p:cNvSpPr>
          <p:nvPr/>
        </p:nvSpPr>
        <p:spPr bwMode="auto">
          <a:xfrm>
            <a:off x="14332888" y="5696265"/>
            <a:ext cx="13417490" cy="3153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3082" tIns="49764" rIns="103082" bIns="49764" anchorCtr="1">
            <a:spAutoFit/>
          </a:bodyPr>
          <a:lstStyle/>
          <a:p>
            <a:pPr algn="ctr"/>
            <a:endParaRPr lang="en-US" altLang="zh-TW" sz="987" b="1" dirty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0" lang="en-US" altLang="zh-TW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  <a:cs typeface="Times New Roman" pitchFamily="18" charset="0"/>
              </a:rPr>
              <a:t>Results</a:t>
            </a:r>
          </a:p>
          <a:p>
            <a:pPr algn="just"/>
            <a:r>
              <a:rPr kumimoji="0" lang="zh-TW" altLang="en-US" sz="4000" dirty="0">
                <a:latin typeface="標楷體" pitchFamily="65" charset="-120"/>
                <a:ea typeface="標楷體" pitchFamily="65" charset="-120"/>
              </a:rPr>
              <a:t>機器人結合</a:t>
            </a:r>
            <a:r>
              <a:rPr kumimoji="0" lang="zh-TW" altLang="en-US" sz="4000" b="1" dirty="0">
                <a:solidFill>
                  <a:srgbClr val="FF6600"/>
                </a:solidFill>
                <a:latin typeface="標楷體" pitchFamily="65" charset="-120"/>
                <a:ea typeface="標楷體" pitchFamily="65" charset="-120"/>
              </a:rPr>
              <a:t>影像偵測</a:t>
            </a:r>
            <a:r>
              <a:rPr kumimoji="0" lang="zh-TW" altLang="en-US" sz="4000" dirty="0">
                <a:latin typeface="標楷體" pitchFamily="65" charset="-120"/>
                <a:ea typeface="標楷體" pitchFamily="65" charset="-120"/>
              </a:rPr>
              <a:t>及</a:t>
            </a:r>
            <a:r>
              <a:rPr kumimoji="0" lang="zh-TW" altLang="en-US" sz="4000" b="1" dirty="0">
                <a:solidFill>
                  <a:srgbClr val="FF6600"/>
                </a:solidFill>
                <a:latin typeface="標楷體" pitchFamily="65" charset="-120"/>
                <a:ea typeface="標楷體" pitchFamily="65" charset="-120"/>
              </a:rPr>
              <a:t>機械手臂</a:t>
            </a:r>
            <a:r>
              <a:rPr kumimoji="0" lang="zh-TW" altLang="en-US" sz="4000" dirty="0">
                <a:latin typeface="標楷體" pitchFamily="65" charset="-120"/>
                <a:ea typeface="標楷體" pitchFamily="65" charset="-120"/>
              </a:rPr>
              <a:t>，並在</a:t>
            </a:r>
            <a:r>
              <a:rPr kumimoji="0" lang="zh-TW" altLang="en-US" sz="4000" b="1" dirty="0">
                <a:solidFill>
                  <a:srgbClr val="FF6600"/>
                </a:solidFill>
                <a:latin typeface="標楷體" pitchFamily="65" charset="-120"/>
                <a:ea typeface="標楷體" pitchFamily="65" charset="-120"/>
              </a:rPr>
              <a:t>自動跟牆模式</a:t>
            </a:r>
            <a:r>
              <a:rPr kumimoji="0" lang="zh-TW" altLang="en-US" sz="4000" dirty="0">
                <a:latin typeface="標楷體" pitchFamily="65" charset="-120"/>
                <a:ea typeface="標楷體" pitchFamily="65" charset="-120"/>
              </a:rPr>
              <a:t>下進行環境中目標消毒功能。當辨識畫面中物體為目標物時，機器人會自動調整角度及機械手臂高度，使消毒噴灑器對目標物執行消毒的動作。</a:t>
            </a: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latin typeface="新細明體" charset="-120"/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latin typeface="新細明體" charset="-120"/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latin typeface="新細明體" charset="-120"/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latin typeface="新細明體" charset="-120"/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latin typeface="新細明體" charset="-120"/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latin typeface="新細明體" charset="-120"/>
              <a:ea typeface="標楷體" pitchFamily="65" charset="-120"/>
            </a:endParaRPr>
          </a:p>
          <a:p>
            <a:pPr algn="just">
              <a:spcBef>
                <a:spcPct val="20000"/>
              </a:spcBef>
            </a:pPr>
            <a:endParaRPr lang="zh-TW" altLang="en-US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zh-TW" altLang="en-US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zh-TW" altLang="en-US" sz="2765" dirty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  <a:p>
            <a:pPr algn="ctr">
              <a:spcBef>
                <a:spcPct val="20000"/>
              </a:spcBef>
            </a:pPr>
            <a:endParaRPr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en-US" altLang="zh-TW" sz="4000" dirty="0" smtClean="0">
                <a:ea typeface="標楷體" pitchFamily="65" charset="-120"/>
                <a:cs typeface="Times New Roman" pitchFamily="18" charset="0"/>
              </a:rPr>
              <a:t>Fig</a:t>
            </a:r>
            <a:r>
              <a:rPr lang="en-US" altLang="zh-TW" sz="4000" dirty="0">
                <a:ea typeface="標楷體" pitchFamily="65" charset="-120"/>
                <a:cs typeface="Times New Roman" pitchFamily="18" charset="0"/>
              </a:rPr>
              <a:t>. 3.</a:t>
            </a:r>
            <a:r>
              <a:rPr lang="zh-TW" altLang="en-US" sz="4000" dirty="0">
                <a:ea typeface="標楷體" pitchFamily="65" charset="-120"/>
                <a:cs typeface="Times New Roman" pitchFamily="18" charset="0"/>
              </a:rPr>
              <a:t>人機介面實際影像偵測</a:t>
            </a:r>
            <a:r>
              <a:rPr lang="zh-TW" altLang="en-US" sz="4000" dirty="0" smtClean="0">
                <a:ea typeface="標楷體" pitchFamily="65" charset="-120"/>
                <a:cs typeface="Times New Roman" pitchFamily="18" charset="0"/>
              </a:rPr>
              <a:t>圖</a:t>
            </a:r>
            <a:endParaRPr lang="en-US" altLang="zh-TW" sz="2765" dirty="0" smtClean="0">
              <a:ea typeface="標楷體" pitchFamily="65" charset="-120"/>
            </a:endParaRPr>
          </a:p>
          <a:p>
            <a:pPr>
              <a:spcBef>
                <a:spcPct val="20000"/>
              </a:spcBef>
            </a:pPr>
            <a:r>
              <a:rPr kumimoji="0" lang="en-US" altLang="zh-TW" sz="3600" dirty="0">
                <a:ea typeface="標楷體" pitchFamily="65" charset="-120"/>
                <a:cs typeface="Times New Roman" pitchFamily="18" charset="0"/>
              </a:rPr>
              <a:t>Webcam</a:t>
            </a:r>
            <a:r>
              <a:rPr kumimoji="0" lang="zh-TW" altLang="en-US" sz="3600" dirty="0">
                <a:ea typeface="標楷體" pitchFamily="65" charset="-120"/>
                <a:cs typeface="Times New Roman" pitchFamily="18" charset="0"/>
              </a:rPr>
              <a:t>偵測到目標物時，人機介面會於目標物上顯示綠色框線，如</a:t>
            </a:r>
            <a:r>
              <a:rPr kumimoji="0" lang="en-US" altLang="zh-TW" sz="3600" dirty="0">
                <a:ea typeface="標楷體" pitchFamily="65" charset="-120"/>
                <a:cs typeface="Times New Roman" pitchFamily="18" charset="0"/>
              </a:rPr>
              <a:t>Fig3</a:t>
            </a:r>
            <a:r>
              <a:rPr kumimoji="0" lang="zh-TW" altLang="en-US" sz="3600" dirty="0">
                <a:ea typeface="標楷體" pitchFamily="65" charset="-120"/>
                <a:cs typeface="Times New Roman" pitchFamily="18" charset="0"/>
              </a:rPr>
              <a:t>。機器人的位置也會即時顯示於地圖上</a:t>
            </a:r>
            <a:r>
              <a:rPr kumimoji="0" lang="zh-TW" altLang="en-US" sz="3600" dirty="0" smtClean="0">
                <a:ea typeface="標楷體" pitchFamily="65" charset="-120"/>
                <a:cs typeface="Times New Roman" pitchFamily="18" charset="0"/>
              </a:rPr>
              <a:t>。</a:t>
            </a:r>
            <a:endParaRPr kumimoji="0" lang="en-US" altLang="zh-TW" sz="36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kumimoji="0"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en-US" altLang="zh-TW" sz="4000" dirty="0" smtClean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en-US" altLang="zh-TW" sz="4000" dirty="0" smtClean="0">
                <a:ea typeface="標楷體" pitchFamily="65" charset="-120"/>
                <a:cs typeface="Times New Roman" pitchFamily="18" charset="0"/>
              </a:rPr>
              <a:t>Fig</a:t>
            </a:r>
            <a:r>
              <a:rPr lang="en-US" altLang="zh-TW" sz="4000" dirty="0">
                <a:ea typeface="標楷體" pitchFamily="65" charset="-120"/>
                <a:cs typeface="Times New Roman" pitchFamily="18" charset="0"/>
              </a:rPr>
              <a:t>. 4.</a:t>
            </a:r>
            <a:r>
              <a:rPr lang="zh-TW" altLang="en-US" sz="4000" dirty="0">
                <a:ea typeface="標楷體" pitchFamily="65" charset="-120"/>
                <a:cs typeface="Times New Roman" pitchFamily="18" charset="0"/>
              </a:rPr>
              <a:t> 機器人操作 </a:t>
            </a:r>
            <a:r>
              <a:rPr lang="en-US" altLang="zh-TW" sz="4000" dirty="0">
                <a:ea typeface="標楷體" pitchFamily="65" charset="-120"/>
                <a:cs typeface="Times New Roman" pitchFamily="18" charset="0"/>
              </a:rPr>
              <a:t>(</a:t>
            </a:r>
            <a:r>
              <a:rPr lang="zh-TW" altLang="en-US" sz="4000" dirty="0">
                <a:ea typeface="標楷體" pitchFamily="65" charset="-120"/>
                <a:cs typeface="Times New Roman" pitchFamily="18" charset="0"/>
              </a:rPr>
              <a:t>左圖：門把消毒，右圖：電梯按鈕消毒</a:t>
            </a:r>
            <a:r>
              <a:rPr lang="en-US" altLang="zh-TW" sz="4000" dirty="0">
                <a:ea typeface="標楷體" pitchFamily="65" charset="-120"/>
                <a:cs typeface="Times New Roman" pitchFamily="18" charset="0"/>
              </a:rPr>
              <a:t>)</a:t>
            </a:r>
            <a:endParaRPr lang="zh-TW" altLang="zh-TW" sz="4000" dirty="0">
              <a:ea typeface="標楷體" pitchFamily="65" charset="-12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kumimoji="0" lang="zh-TW" altLang="en-US" sz="3600" dirty="0">
                <a:ea typeface="標楷體" pitchFamily="65" charset="-120"/>
                <a:cs typeface="Times New Roman" pitchFamily="18" charset="0"/>
              </a:rPr>
              <a:t>當機器人偵測到門把或電梯按鈕時，進行旋轉校正方向。當位置確定後，機械手臂調整噴灑器高度至目標物所在高度，再下達命令使噴灑器進行消毒</a:t>
            </a:r>
            <a:r>
              <a:rPr kumimoji="0" lang="zh-TW" altLang="en-US" sz="3600" dirty="0" smtClean="0">
                <a:ea typeface="標楷體" pitchFamily="65" charset="-120"/>
                <a:cs typeface="Times New Roman" pitchFamily="18" charset="0"/>
              </a:rPr>
              <a:t>，機器人測試場景及流程如</a:t>
            </a:r>
            <a:r>
              <a:rPr kumimoji="0" lang="en-US" altLang="zh-TW" sz="3600" dirty="0">
                <a:ea typeface="標楷體" pitchFamily="65" charset="-120"/>
                <a:cs typeface="Times New Roman" pitchFamily="18" charset="0"/>
              </a:rPr>
              <a:t>Fig. </a:t>
            </a:r>
            <a:r>
              <a:rPr kumimoji="0" lang="en-US" altLang="zh-TW" sz="3600" dirty="0" smtClean="0">
                <a:ea typeface="標楷體" pitchFamily="65" charset="-120"/>
                <a:cs typeface="Times New Roman" pitchFamily="18" charset="0"/>
              </a:rPr>
              <a:t>4</a:t>
            </a:r>
            <a:r>
              <a:rPr kumimoji="0" lang="zh-TW" altLang="en-US" sz="3600" dirty="0" smtClean="0">
                <a:ea typeface="標楷體" pitchFamily="65" charset="-120"/>
                <a:cs typeface="Times New Roman" pitchFamily="18" charset="0"/>
              </a:rPr>
              <a:t>所示。</a:t>
            </a:r>
            <a:r>
              <a:rPr kumimoji="0" lang="en-US" altLang="zh-TW" sz="3600" dirty="0" smtClean="0">
                <a:solidFill>
                  <a:srgbClr val="FF0000"/>
                </a:solidFill>
                <a:ea typeface="標楷體" pitchFamily="65" charset="-120"/>
                <a:cs typeface="Times New Roman" pitchFamily="18" charset="0"/>
              </a:rPr>
              <a:t>   </a:t>
            </a:r>
          </a:p>
        </p:txBody>
      </p:sp>
      <p:sp>
        <p:nvSpPr>
          <p:cNvPr id="15366" name="Rectangle 66"/>
          <p:cNvSpPr>
            <a:spLocks noChangeArrowheads="1"/>
          </p:cNvSpPr>
          <p:nvPr/>
        </p:nvSpPr>
        <p:spPr bwMode="auto">
          <a:xfrm>
            <a:off x="514802" y="5787705"/>
            <a:ext cx="12931576" cy="3126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just" defTabSz="1029846">
              <a:lnSpc>
                <a:spcPct val="80000"/>
              </a:lnSpc>
            </a:pPr>
            <a:endParaRPr lang="en-US" altLang="zh-TW" sz="987" b="1" dirty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kumimoji="0" lang="en-US" altLang="zh-TW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  <a:cs typeface="Times New Roman" panose="02020603050405020304" pitchFamily="18" charset="0"/>
              </a:rPr>
              <a:t>Introduction</a:t>
            </a:r>
          </a:p>
          <a:p>
            <a:pPr algn="just"/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許多疾病主要經由飛沫及接觸性的傳染，尤其</a:t>
            </a:r>
            <a:r>
              <a:rPr kumimoji="0" lang="zh-TW" altLang="zh-TW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手</a:t>
            </a:r>
            <a:r>
              <a:rPr kumimoji="0" lang="zh-TW" altLang="en-US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部的接觸會大幅增加病毒的傳播範圍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。當打噴嚏咳嗽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時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即使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用衛生紙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掩住口鼻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仍然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會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有微小的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病毒顆粒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附著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在手上。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而在</a:t>
            </a:r>
            <a:r>
              <a:rPr kumimoji="0" lang="zh-TW" altLang="en-US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接觸性媒介</a:t>
            </a:r>
            <a:r>
              <a:rPr kumimoji="0" lang="zh-TW" altLang="zh-TW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如門把</a:t>
            </a:r>
            <a:r>
              <a:rPr kumimoji="0" lang="zh-TW" altLang="en-US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、電梯按鈕等，</a:t>
            </a:r>
            <a:r>
              <a:rPr kumimoji="0" lang="zh-TW" altLang="zh-TW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病毒</a:t>
            </a:r>
            <a:r>
              <a:rPr kumimoji="0" lang="zh-TW" altLang="en-US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存活</a:t>
            </a:r>
            <a:r>
              <a:rPr kumimoji="0" lang="zh-TW" altLang="zh-TW" sz="4000" b="1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ea typeface="標楷體" pitchFamily="65" charset="-120"/>
                <a:cs typeface="Times New Roman" panose="02020603050405020304" pitchFamily="18" charset="0"/>
              </a:rPr>
              <a:t>的時間可達一天以上</a:t>
            </a:r>
            <a:r>
              <a:rPr kumimoji="0" lang="zh-TW" altLang="zh-TW" sz="4000" dirty="0">
                <a:ea typeface="標楷體" pitchFamily="65" charset="-120"/>
                <a:cs typeface="Times New Roman" panose="02020603050405020304" pitchFamily="18" charset="0"/>
              </a:rPr>
              <a:t>。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本作品目標設定為公共場所及醫院中最多使用的接觸性媒介</a:t>
            </a:r>
            <a:r>
              <a:rPr kumimoji="0" lang="en-US" altLang="zh-TW" sz="4000" dirty="0">
                <a:ea typeface="標楷體" pitchFamily="65" charset="-120"/>
                <a:cs typeface="Times New Roman" panose="02020603050405020304" pitchFamily="18" charset="0"/>
              </a:rPr>
              <a:t>(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電梯按扭、門把</a:t>
            </a:r>
            <a:r>
              <a:rPr kumimoji="0" lang="en-US" altLang="zh-TW" sz="4000" dirty="0">
                <a:ea typeface="標楷體" pitchFamily="65" charset="-120"/>
                <a:cs typeface="Times New Roman" panose="02020603050405020304" pitchFamily="18" charset="0"/>
              </a:rPr>
              <a:t>)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，希望藉</a:t>
            </a:r>
            <a:r>
              <a:rPr kumimoji="0" lang="zh-TW" altLang="en-US" sz="4000" dirty="0" smtClean="0">
                <a:ea typeface="標楷體" pitchFamily="65" charset="-120"/>
                <a:cs typeface="Times New Roman" panose="02020603050405020304" pitchFamily="18" charset="0"/>
              </a:rPr>
              <a:t>由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可</a:t>
            </a:r>
            <a:r>
              <a:rPr kumimoji="0" lang="zh-TW" altLang="en-US" sz="4000" dirty="0" smtClean="0">
                <a:ea typeface="標楷體" pitchFamily="65" charset="-120"/>
                <a:cs typeface="Times New Roman" panose="02020603050405020304" pitchFamily="18" charset="0"/>
              </a:rPr>
              <a:t>自動化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的消毒機器人來</a:t>
            </a:r>
            <a:r>
              <a:rPr kumimoji="0" lang="zh-TW" altLang="en-US" sz="4000" b="1" dirty="0" smtClean="0">
                <a:solidFill>
                  <a:srgbClr val="FF6600"/>
                </a:solidFill>
                <a:ea typeface="標楷體" pitchFamily="65" charset="-120"/>
                <a:cs typeface="Times New Roman" panose="02020603050405020304" pitchFamily="18" charset="0"/>
              </a:rPr>
              <a:t>降低手部接觸</a:t>
            </a:r>
            <a:r>
              <a:rPr kumimoji="0" lang="zh-TW" altLang="en-US" sz="4000" b="1" dirty="0">
                <a:solidFill>
                  <a:srgbClr val="FF6600"/>
                </a:solidFill>
                <a:ea typeface="標楷體" pitchFamily="65" charset="-120"/>
                <a:cs typeface="Times New Roman" panose="02020603050405020304" pitchFamily="18" charset="0"/>
              </a:rPr>
              <a:t>傳染的風險</a:t>
            </a:r>
            <a:r>
              <a:rPr kumimoji="0" lang="zh-TW" altLang="en-US" sz="4000" dirty="0" smtClean="0">
                <a:ea typeface="標楷體" pitchFamily="65" charset="-120"/>
                <a:cs typeface="Times New Roman" panose="02020603050405020304" pitchFamily="18" charset="0"/>
              </a:rPr>
              <a:t>，並</a:t>
            </a:r>
            <a:r>
              <a:rPr kumimoji="0" lang="zh-TW" altLang="en-US" sz="4000" b="1" dirty="0">
                <a:solidFill>
                  <a:srgbClr val="FF6600"/>
                </a:solidFill>
                <a:ea typeface="標楷體" pitchFamily="65" charset="-120"/>
                <a:cs typeface="Times New Roman" panose="02020603050405020304" pitchFamily="18" charset="0"/>
              </a:rPr>
              <a:t>同時精簡人力</a:t>
            </a:r>
            <a:r>
              <a:rPr kumimoji="0" lang="zh-TW" altLang="en-US" sz="4000" b="1" dirty="0" smtClean="0">
                <a:solidFill>
                  <a:srgbClr val="F06A01"/>
                </a:solidFill>
                <a:ea typeface="標楷體" pitchFamily="65" charset="-120"/>
                <a:cs typeface="Times New Roman" panose="02020603050405020304" pitchFamily="18" charset="0"/>
              </a:rPr>
              <a:t>成本</a:t>
            </a:r>
            <a:r>
              <a:rPr kumimoji="0" lang="zh-TW" altLang="en-US" sz="4000" dirty="0" smtClean="0">
                <a:ea typeface="標楷體" pitchFamily="65" charset="-120"/>
                <a:cs typeface="Times New Roman" panose="02020603050405020304" pitchFamily="18" charset="0"/>
              </a:rPr>
              <a:t>，</a:t>
            </a:r>
            <a:r>
              <a:rPr kumimoji="0" lang="zh-TW" altLang="en-US" sz="4000" dirty="0">
                <a:ea typeface="標楷體" pitchFamily="65" charset="-120"/>
                <a:cs typeface="Times New Roman" panose="02020603050405020304" pitchFamily="18" charset="0"/>
              </a:rPr>
              <a:t>有效降低公共場所及醫院的接觸感染</a:t>
            </a:r>
            <a:r>
              <a:rPr kumimoji="0" lang="zh-TW" altLang="en-US" sz="4000" dirty="0" smtClean="0">
                <a:ea typeface="標楷體" pitchFamily="65" charset="-120"/>
                <a:cs typeface="Times New Roman" panose="02020603050405020304" pitchFamily="18" charset="0"/>
              </a:rPr>
              <a:t>。</a:t>
            </a:r>
            <a:endParaRPr kumimoji="0" lang="en-US" altLang="zh-TW" sz="5400" dirty="0">
              <a:ea typeface="標楷體" pitchFamily="65" charset="-120"/>
              <a:cs typeface="Times New Roman" panose="02020603050405020304" pitchFamily="18" charset="0"/>
            </a:endParaRPr>
          </a:p>
          <a:p>
            <a:pPr lvl="0" algn="ctr" defTabSz="287338"/>
            <a:r>
              <a:rPr kumimoji="0" lang="zh-TW" altLang="en-US" sz="5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  <a:cs typeface="Times New Roman" pitchFamily="18" charset="0"/>
              </a:rPr>
              <a:t>    </a:t>
            </a:r>
            <a:r>
              <a:rPr kumimoji="0" lang="en-US" altLang="zh-TW" sz="5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  <a:cs typeface="Times New Roman" pitchFamily="18" charset="0"/>
              </a:rPr>
              <a:t>System </a:t>
            </a:r>
            <a:r>
              <a:rPr kumimoji="0" lang="en-US" altLang="zh-TW" sz="5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標楷體" pitchFamily="65" charset="-120"/>
                <a:cs typeface="Times New Roman" pitchFamily="18" charset="0"/>
              </a:rPr>
              <a:t>Hardware Architecture</a:t>
            </a: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ctr" defTabSz="1029846">
              <a:spcBef>
                <a:spcPct val="20000"/>
              </a:spcBef>
            </a:pPr>
            <a:r>
              <a:rPr kumimoji="0" lang="en-US" altLang="en-US" sz="3200" dirty="0" smtClean="0">
                <a:ea typeface="標楷體" pitchFamily="65" charset="-120"/>
              </a:rPr>
              <a:t>Fig. 1.</a:t>
            </a:r>
            <a:r>
              <a:rPr kumimoji="0" lang="zh-TW" altLang="en-US" sz="3200" dirty="0" smtClean="0">
                <a:ea typeface="標楷體" pitchFamily="65" charset="-120"/>
              </a:rPr>
              <a:t>機器人平台架構與外部感測器</a:t>
            </a:r>
            <a:endParaRPr kumimoji="0" lang="en-US" altLang="en-US" sz="3200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en-US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lang="en-US" altLang="en-US" sz="2765" dirty="0" smtClean="0">
              <a:ea typeface="標楷體" pitchFamily="65" charset="-120"/>
            </a:endParaRPr>
          </a:p>
        </p:txBody>
      </p:sp>
      <p:sp>
        <p:nvSpPr>
          <p:cNvPr id="15367" name="Text Box 71"/>
          <p:cNvSpPr txBox="1">
            <a:spLocks noChangeArrowheads="1"/>
          </p:cNvSpPr>
          <p:nvPr/>
        </p:nvSpPr>
        <p:spPr bwMode="auto">
          <a:xfrm>
            <a:off x="18237441" y="18268759"/>
            <a:ext cx="2746197" cy="47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en-US" sz="2469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970" y="22654522"/>
            <a:ext cx="12619152" cy="2795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3" descr="C:\Users\SF713\Desktop\圖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25450280"/>
            <a:ext cx="12325842" cy="8587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矩形 92"/>
          <p:cNvSpPr>
            <a:spLocks noChangeArrowheads="1"/>
          </p:cNvSpPr>
          <p:nvPr/>
        </p:nvSpPr>
        <p:spPr bwMode="auto">
          <a:xfrm>
            <a:off x="3642367" y="34037844"/>
            <a:ext cx="7460455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TW" sz="36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Fig. 2.</a:t>
            </a:r>
            <a:r>
              <a:rPr lang="zh-TW" altLang="en-US" sz="3600" dirty="0">
                <a:latin typeface="Times New Roman" pitchFamily="18" charset="0"/>
                <a:ea typeface="標楷體" pitchFamily="65" charset="-120"/>
                <a:cs typeface="Times New Roman" pitchFamily="18" charset="0"/>
              </a:rPr>
              <a:t>系統架構圖</a:t>
            </a:r>
            <a:endParaRPr lang="zh-TW" altLang="zh-TW" sz="3600" dirty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49" y="34684175"/>
            <a:ext cx="12303801" cy="215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6" name="群組 3"/>
          <p:cNvGrpSpPr>
            <a:grpSpLocks noChangeAspect="1"/>
          </p:cNvGrpSpPr>
          <p:nvPr/>
        </p:nvGrpSpPr>
        <p:grpSpPr bwMode="auto">
          <a:xfrm>
            <a:off x="14847550" y="9224888"/>
            <a:ext cx="12216763" cy="10210333"/>
            <a:chOff x="3609160" y="1989476"/>
            <a:chExt cx="2650606" cy="2366500"/>
          </a:xfrm>
        </p:grpSpPr>
        <p:pic>
          <p:nvPicPr>
            <p:cNvPr id="57" name="圖片 13"/>
            <p:cNvPicPr>
              <a:picLocks noChangeAspect="1" noChangeArrowheads="1"/>
            </p:cNvPicPr>
            <p:nvPr/>
          </p:nvPicPr>
          <p:blipFill>
            <a:blip r:embed="rId6">
              <a:lum contrast="40000"/>
            </a:blip>
            <a:srcRect l="19458" t="20795" r="40706" b="21094"/>
            <a:stretch>
              <a:fillRect/>
            </a:stretch>
          </p:blipFill>
          <p:spPr bwMode="auto">
            <a:xfrm>
              <a:off x="3609160" y="3240265"/>
              <a:ext cx="1260000" cy="1115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" name="圖片 7"/>
            <p:cNvPicPr>
              <a:picLocks noChangeAspect="1" noChangeArrowheads="1"/>
            </p:cNvPicPr>
            <p:nvPr/>
          </p:nvPicPr>
          <p:blipFill>
            <a:blip r:embed="rId7">
              <a:lum bright="10000" contrast="10000"/>
            </a:blip>
            <a:srcRect l="25810" t="20215" r="38995" b="20422"/>
            <a:stretch>
              <a:fillRect/>
            </a:stretch>
          </p:blipFill>
          <p:spPr bwMode="auto">
            <a:xfrm>
              <a:off x="3609160" y="1989476"/>
              <a:ext cx="1260000" cy="12938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9" name="Picture 2" descr="C:\Users\SF713\Desktop\2015 IECONTEST\2015消毒機器人報告書\擷取_2015_05_11_20_06_25_7.png"/>
            <p:cNvPicPr>
              <a:picLocks noChangeAspect="1" noChangeArrowheads="1"/>
            </p:cNvPicPr>
            <p:nvPr/>
          </p:nvPicPr>
          <p:blipFill>
            <a:blip r:embed="rId8"/>
            <a:srcRect l="7288" t="10632" r="61253" b="4541"/>
            <a:stretch>
              <a:fillRect/>
            </a:stretch>
          </p:blipFill>
          <p:spPr bwMode="auto">
            <a:xfrm>
              <a:off x="4891766" y="2039525"/>
              <a:ext cx="1368000" cy="2305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0" name="群組 45"/>
          <p:cNvGrpSpPr>
            <a:grpSpLocks noChangeAspect="1"/>
          </p:cNvGrpSpPr>
          <p:nvPr/>
        </p:nvGrpSpPr>
        <p:grpSpPr bwMode="auto">
          <a:xfrm>
            <a:off x="14794219" y="21729032"/>
            <a:ext cx="12378838" cy="12631977"/>
            <a:chOff x="3727489" y="2267744"/>
            <a:chExt cx="2085753" cy="2162225"/>
          </a:xfrm>
        </p:grpSpPr>
        <p:pic>
          <p:nvPicPr>
            <p:cNvPr id="61" name="圖片 1"/>
            <p:cNvPicPr>
              <a:picLocks noChangeAspect="1" noChangeArrowheads="1"/>
            </p:cNvPicPr>
            <p:nvPr/>
          </p:nvPicPr>
          <p:blipFill>
            <a:blip r:embed="rId9"/>
            <a:srcRect l="41737" t="2101" r="35033" b="2000"/>
            <a:stretch>
              <a:fillRect/>
            </a:stretch>
          </p:blipFill>
          <p:spPr bwMode="auto">
            <a:xfrm>
              <a:off x="3727489" y="2267744"/>
              <a:ext cx="925647" cy="2162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2" name="圖片 2"/>
            <p:cNvPicPr>
              <a:picLocks noChangeAspect="1" noChangeArrowheads="1"/>
            </p:cNvPicPr>
            <p:nvPr/>
          </p:nvPicPr>
          <p:blipFill>
            <a:blip r:embed="rId10"/>
            <a:srcRect l="37012" t="519" r="38969" b="2000"/>
            <a:stretch>
              <a:fillRect/>
            </a:stretch>
          </p:blipFill>
          <p:spPr bwMode="auto">
            <a:xfrm>
              <a:off x="4869160" y="2267744"/>
              <a:ext cx="944082" cy="2160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49" y="12506492"/>
            <a:ext cx="11550805" cy="9669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3429</TotalTime>
  <Words>353</Words>
  <Application>Microsoft Office PowerPoint</Application>
  <PresentationFormat>自訂</PresentationFormat>
  <Paragraphs>84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標楷體</vt:lpstr>
      <vt:lpstr>Calibri</vt:lpstr>
      <vt:lpstr>Times New Roman</vt:lpstr>
      <vt:lpstr>預設簡報設計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Jia Huey Lin</cp:lastModifiedBy>
  <cp:revision>286</cp:revision>
  <dcterms:created xsi:type="dcterms:W3CDTF">1601-01-01T00:00:00Z</dcterms:created>
  <dcterms:modified xsi:type="dcterms:W3CDTF">2015-12-03T12:32:37Z</dcterms:modified>
</cp:coreProperties>
</file>